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3" r:id="rId6"/>
    <p:sldId id="262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6" r:id="rId16"/>
    <p:sldId id="275" r:id="rId17"/>
    <p:sldId id="274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1" autoAdjust="0"/>
    <p:restoredTop sz="94660"/>
  </p:normalViewPr>
  <p:slideViewPr>
    <p:cSldViewPr>
      <p:cViewPr varScale="1">
        <p:scale>
          <a:sx n="71" d="100"/>
          <a:sy n="71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B508A-9C50-4886-9E4B-9F8804C5DAD2}" type="datetimeFigureOut">
              <a:rPr lang="nb-NO" smtClean="0"/>
              <a:t>04.03.2016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A72E-A663-4D71-B8CD-9B685CB97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9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94F51-3025-4A72-B3FC-0608D0CEA0B5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5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Kjøring under ruspåvirkning</a:t>
            </a:r>
            <a:r>
              <a:rPr lang="nb-NO" baseline="0" dirty="0" smtClean="0"/>
              <a:t> er brudd på Vegtrafikkloven, og fører til rettslige tiltak.</a:t>
            </a:r>
          </a:p>
          <a:p>
            <a:r>
              <a:rPr lang="nb-NO" baseline="0" dirty="0" smtClean="0"/>
              <a:t>Den enkelte har etter loven plikt til å avstå fra kjøring når man ikke er å anse som skikket til å kjøre av helsemessige forhold.</a:t>
            </a:r>
          </a:p>
          <a:p>
            <a:r>
              <a:rPr lang="nb-NO" baseline="0" dirty="0" smtClean="0"/>
              <a:t>Lade behandlingssenter.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E5153-3E24-4CFA-A26C-4B9293815B20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E5153-3E24-4CFA-A26C-4B9293815B20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1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 er bakteppet for temaet i dag, i</a:t>
            </a:r>
            <a:r>
              <a:rPr lang="nb-NO" baseline="0" dirty="0" smtClean="0"/>
              <a:t> en stor del av trafikkulykkene er rusmidler/medikamenter involvert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E5153-3E24-4CFA-A26C-4B9293815B20}" type="slidenum">
              <a:rPr lang="nb-NO" smtClean="0">
                <a:solidFill>
                  <a:prstClr val="black"/>
                </a:solidFill>
              </a:rPr>
              <a:pPr/>
              <a:t>17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7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0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62700" y="1600200"/>
            <a:ext cx="1943100" cy="4191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1600200"/>
            <a:ext cx="5676900" cy="41910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9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1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600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71285D6-D583-4C06-97BA-8399B89066ED}" type="datetimeFigureOut">
              <a:rPr lang="nb-NO" smtClean="0">
                <a:solidFill>
                  <a:srgbClr val="000000"/>
                </a:solidFill>
              </a:rPr>
              <a:pPr/>
              <a:t>04.03.2016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2C74AC-3936-41F5-8CB9-7ED9CF975CEF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46" name="Picture 2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124200" cy="788988"/>
          </a:xfrm>
          <a:prstGeom prst="rect">
            <a:avLst/>
          </a:prstGeom>
          <a:noFill/>
        </p:spPr>
      </p:pic>
      <p:pic>
        <p:nvPicPr>
          <p:cNvPr id="1047" name="Picture 23" descr="fmsftop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0"/>
            <a:ext cx="6019800" cy="788988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152400"/>
          </a:xfrm>
          <a:prstGeom prst="rect">
            <a:avLst/>
          </a:prstGeom>
          <a:solidFill>
            <a:srgbClr val="2D529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>
              <a:solidFill>
                <a:srgbClr val="000000"/>
              </a:solidFill>
            </a:endParaRPr>
          </a:p>
        </p:txBody>
      </p:sp>
      <p:pic>
        <p:nvPicPr>
          <p:cNvPr id="1049" name="Picture 25" descr="3_ba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1600" y="2590800"/>
            <a:ext cx="152400" cy="1751013"/>
          </a:xfrm>
          <a:prstGeom prst="rect">
            <a:avLst/>
          </a:prstGeom>
          <a:noFill/>
        </p:spPr>
      </p:pic>
      <p:pic>
        <p:nvPicPr>
          <p:cNvPr id="1050" name="Picture 26" descr="3_mid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1600" y="1447800"/>
            <a:ext cx="152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4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66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n"/>
        <a:defRPr sz="2400">
          <a:solidFill>
            <a:srgbClr val="3087C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400">
          <a:solidFill>
            <a:srgbClr val="0099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162800" cy="685800"/>
          </a:xfrm>
        </p:spPr>
        <p:txBody>
          <a:bodyPr/>
          <a:lstStyle/>
          <a:p>
            <a:r>
              <a:rPr lang="nb-NO" dirty="0" smtClean="0"/>
              <a:t>        Førerkortforskriftens helsekrav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Psykiske lidelser, rus og medikamenter.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Knut Erik </a:t>
            </a:r>
            <a:r>
              <a:rPr lang="nb-NO" dirty="0" err="1" smtClean="0"/>
              <a:t>Skarsaune</a:t>
            </a:r>
            <a:endParaRPr lang="nb-NO" dirty="0" smtClean="0"/>
          </a:p>
          <a:p>
            <a:r>
              <a:rPr lang="nb-NO" dirty="0" smtClean="0"/>
              <a:t>Ass fylkeslege                  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10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Schizofreni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b-NO" i="1" dirty="0">
                <a:solidFill>
                  <a:srgbClr val="0070C0"/>
                </a:solidFill>
                <a:latin typeface="Calibri"/>
              </a:rPr>
              <a:t>Helsekrav oppfylt ved </a:t>
            </a:r>
            <a:endParaRPr lang="nb-NO" dirty="0">
              <a:solidFill>
                <a:srgbClr val="0070C0"/>
              </a:solidFill>
              <a:latin typeface="Calibri"/>
            </a:endParaRPr>
          </a:p>
          <a:p>
            <a:r>
              <a:rPr lang="nb-NO" i="1" dirty="0">
                <a:solidFill>
                  <a:srgbClr val="0070C0"/>
                </a:solidFill>
                <a:latin typeface="Calibri"/>
              </a:rPr>
              <a:t>a) stabil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tilstand </a:t>
            </a:r>
            <a:r>
              <a:rPr lang="nb-NO" i="1" dirty="0">
                <a:solidFill>
                  <a:srgbClr val="0070C0"/>
                </a:solidFill>
                <a:latin typeface="Calibri"/>
              </a:rPr>
              <a:t>i tre måneder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 (gruppe 1)  1 år ( </a:t>
            </a:r>
            <a:r>
              <a:rPr lang="nb-NO" i="1" dirty="0" err="1" smtClean="0">
                <a:solidFill>
                  <a:srgbClr val="0070C0"/>
                </a:solidFill>
                <a:latin typeface="Calibri"/>
              </a:rPr>
              <a:t>gr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 2+3) </a:t>
            </a:r>
          </a:p>
          <a:p>
            <a:r>
              <a:rPr lang="nb-NO" i="1" dirty="0" smtClean="0">
                <a:solidFill>
                  <a:srgbClr val="0070C0"/>
                </a:solidFill>
                <a:latin typeface="Calibri"/>
              </a:rPr>
              <a:t>B) god etterlevelse og oppfølging av behandling fra pasienten</a:t>
            </a:r>
          </a:p>
          <a:p>
            <a:r>
              <a:rPr lang="nb-NO" i="1" dirty="0" smtClean="0">
                <a:solidFill>
                  <a:srgbClr val="0070C0"/>
                </a:solidFill>
                <a:latin typeface="Calibri"/>
              </a:rPr>
              <a:t>c)ingen bivirkninger av legemidler som kan påvirke trafikksikkerheten</a:t>
            </a:r>
          </a:p>
          <a:p>
            <a:r>
              <a:rPr lang="nb-NO" i="1" dirty="0" smtClean="0">
                <a:solidFill>
                  <a:srgbClr val="0070C0"/>
                </a:solidFill>
                <a:latin typeface="Calibri"/>
              </a:rPr>
              <a:t>d)god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kognitiv funksjonsevne</a:t>
            </a:r>
          </a:p>
          <a:p>
            <a:r>
              <a:rPr lang="nb-NO" i="1" dirty="0" smtClean="0">
                <a:solidFill>
                  <a:srgbClr val="0070C0"/>
                </a:solidFill>
                <a:latin typeface="Calibri"/>
              </a:rPr>
              <a:t>2 års varighet første gang</a:t>
            </a:r>
            <a:r>
              <a:rPr lang="nb-NO" dirty="0">
                <a:solidFill>
                  <a:srgbClr val="0070C0"/>
                </a:solidFill>
                <a:latin typeface="Calibri"/>
              </a:rPr>
              <a:t>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287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Rusmidler og legemidler, 3 ulike regler aktuell: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Strafferettslig forhold, vegtrafikklovens § 21</a:t>
            </a:r>
            <a:r>
              <a:rPr lang="nb-NO" dirty="0" smtClean="0"/>
              <a:t>. Rusmidler-legemidler (faste grenser)</a:t>
            </a:r>
            <a:endParaRPr lang="nb-NO" dirty="0" smtClean="0"/>
          </a:p>
          <a:p>
            <a:r>
              <a:rPr lang="nb-NO" dirty="0" smtClean="0"/>
              <a:t>Forvaltningsvedtak av Politiet etter </a:t>
            </a:r>
            <a:r>
              <a:rPr lang="nb-NO" dirty="0" smtClean="0"/>
              <a:t>vegtrafikklovens </a:t>
            </a:r>
            <a:r>
              <a:rPr lang="nb-NO" dirty="0" smtClean="0"/>
              <a:t>§ 34, ikke </a:t>
            </a:r>
            <a:r>
              <a:rPr lang="nb-NO" dirty="0" smtClean="0">
                <a:solidFill>
                  <a:srgbClr val="002060"/>
                </a:solidFill>
              </a:rPr>
              <a:t>edruelig </a:t>
            </a:r>
            <a:r>
              <a:rPr lang="nb-NO" dirty="0" smtClean="0"/>
              <a:t>eller vandel er slik at han ikke anses skikket til å kjøre, tilbakekall av </a:t>
            </a:r>
            <a:r>
              <a:rPr lang="nb-NO" dirty="0" err="1" smtClean="0"/>
              <a:t>føreretten</a:t>
            </a:r>
            <a:r>
              <a:rPr lang="nb-NO" dirty="0" smtClean="0"/>
              <a:t>.</a:t>
            </a:r>
          </a:p>
          <a:p>
            <a:r>
              <a:rPr lang="nb-NO" dirty="0" smtClean="0">
                <a:solidFill>
                  <a:srgbClr val="C00000"/>
                </a:solidFill>
              </a:rPr>
              <a:t>Oppfyller ikke helsekrav, ved ruslidelser eller </a:t>
            </a:r>
            <a:r>
              <a:rPr lang="nb-NO" dirty="0" smtClean="0">
                <a:solidFill>
                  <a:srgbClr val="C00000"/>
                </a:solidFill>
              </a:rPr>
              <a:t>ved bruk </a:t>
            </a:r>
            <a:r>
              <a:rPr lang="nb-NO" dirty="0" smtClean="0">
                <a:solidFill>
                  <a:srgbClr val="C00000"/>
                </a:solidFill>
              </a:rPr>
              <a:t>av forskrevet </a:t>
            </a:r>
            <a:r>
              <a:rPr lang="nb-NO" dirty="0" smtClean="0">
                <a:solidFill>
                  <a:srgbClr val="C00000"/>
                </a:solidFill>
              </a:rPr>
              <a:t>medisin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med sedativ effekt.</a:t>
            </a:r>
            <a:endParaRPr lang="nb-NO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1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§ 38-Alkohol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1)Avhengighet av alkohol, langvarig høyt inntak av alkohol og skadelig bruk av alkohol, der alkoholbruken kan føre til forstyrrelser i atferd og gi helsesvekkelse.</a:t>
            </a:r>
          </a:p>
          <a:p>
            <a:r>
              <a:rPr lang="nb-NO" dirty="0" smtClean="0"/>
              <a:t>A)Gruppe 1: Helsekrav </a:t>
            </a:r>
            <a:r>
              <a:rPr lang="nb-NO" dirty="0" smtClean="0"/>
              <a:t>oppfylt </a:t>
            </a:r>
            <a:r>
              <a:rPr lang="nb-NO" dirty="0" smtClean="0"/>
              <a:t>etter 6 </a:t>
            </a:r>
            <a:r>
              <a:rPr lang="nb-NO" dirty="0" err="1" smtClean="0"/>
              <a:t>mnd</a:t>
            </a:r>
            <a:r>
              <a:rPr lang="nb-NO" dirty="0" smtClean="0"/>
              <a:t> der månedlig oppfølging viser avholdenhet og normalisering av biologiske prøver som avspeiler alkoholbruket. Helseattest kan gis for inntil ett år i gangen i 2 år, forutsatt at minimum kvartalsvis oppfølging viser kontrollert bruk.</a:t>
            </a:r>
          </a:p>
          <a:p>
            <a:r>
              <a:rPr lang="nb-NO" dirty="0" smtClean="0"/>
              <a:t>Gruppe 2: 1 års avhold, deretter 1 år x 3 med prøver.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811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Benzodiazepiner</a:t>
            </a:r>
            <a:r>
              <a:rPr lang="nb-NO" dirty="0" smtClean="0"/>
              <a:t> og lignende legemidler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Helsekrav oppfylt gruppe 1 ved bruk av inntil</a:t>
            </a:r>
          </a:p>
          <a:p>
            <a:r>
              <a:rPr lang="nb-NO" dirty="0" err="1" smtClean="0"/>
              <a:t>Oksazepam</a:t>
            </a:r>
            <a:r>
              <a:rPr lang="nb-NO" dirty="0" smtClean="0"/>
              <a:t> 30 mg</a:t>
            </a:r>
          </a:p>
          <a:p>
            <a:r>
              <a:rPr lang="nb-NO" dirty="0" err="1" smtClean="0"/>
              <a:t>Diazepam</a:t>
            </a:r>
            <a:r>
              <a:rPr lang="nb-NO" dirty="0" smtClean="0"/>
              <a:t> 10 mg</a:t>
            </a:r>
          </a:p>
          <a:p>
            <a:r>
              <a:rPr lang="nb-NO" dirty="0" err="1" smtClean="0"/>
              <a:t>Zopiklon</a:t>
            </a:r>
            <a:r>
              <a:rPr lang="nb-NO" dirty="0" smtClean="0"/>
              <a:t> 7,5 mg</a:t>
            </a:r>
          </a:p>
          <a:p>
            <a:r>
              <a:rPr lang="nb-NO" dirty="0" err="1" smtClean="0"/>
              <a:t>Zolpidem</a:t>
            </a:r>
            <a:r>
              <a:rPr lang="nb-NO" dirty="0" smtClean="0"/>
              <a:t> 10 mg</a:t>
            </a:r>
          </a:p>
          <a:p>
            <a:r>
              <a:rPr lang="nb-NO" dirty="0" err="1" smtClean="0"/>
              <a:t>Nitrazepam</a:t>
            </a:r>
            <a:r>
              <a:rPr lang="nb-NO" dirty="0" smtClean="0"/>
              <a:t> 10 mg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ALENE, ved 2 legemidler 50% reduksjon, 3 legemidler uforenlig med kjøring.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Gruppe 2, ingen bruk, unntatt sporadisk </a:t>
            </a:r>
            <a:r>
              <a:rPr lang="nb-NO" dirty="0" err="1" smtClean="0">
                <a:solidFill>
                  <a:srgbClr val="FF0000"/>
                </a:solidFill>
              </a:rPr>
              <a:t>sovemed</a:t>
            </a:r>
            <a:r>
              <a:rPr lang="nb-NO" dirty="0" smtClean="0">
                <a:solidFill>
                  <a:srgbClr val="FF0000"/>
                </a:solidFill>
              </a:rPr>
              <a:t>. maks 5 døgn minst 8 timer før kjøring.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Opoider</a:t>
            </a:r>
            <a:r>
              <a:rPr lang="nb-NO" dirty="0" smtClean="0"/>
              <a:t> ved kroniske smerter.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Kun langtidsvirkende medikamenter gruppe 1</a:t>
            </a:r>
          </a:p>
          <a:p>
            <a:r>
              <a:rPr lang="nb-NO" dirty="0" smtClean="0"/>
              <a:t>Helsekrav ikke oppfylt gruppe 2 og 3.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517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82453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638" y="-6172200"/>
            <a:ext cx="13249276" cy="192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9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Melding om ikke oppfylte helsekrav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Skal fortsatt sendes Fylkesmannen</a:t>
            </a:r>
          </a:p>
          <a:p>
            <a:r>
              <a:rPr lang="nb-NO" dirty="0" smtClean="0"/>
              <a:t>Som vurderer og avgjør om helsekrav er oppfylt eller ikke, nødvendig med tilstrekkelige opplysninger.</a:t>
            </a:r>
          </a:p>
          <a:p>
            <a:r>
              <a:rPr lang="nb-NO" dirty="0" smtClean="0"/>
              <a:t>Fylkesmannen sender melding til Politiet om ikke oppfylte helsekrav med anbefaling om inndragning av førerkortet. Anbefalingen skal </a:t>
            </a:r>
            <a:r>
              <a:rPr lang="nb-NO" dirty="0" smtClean="0">
                <a:solidFill>
                  <a:srgbClr val="FF0000"/>
                </a:solidFill>
              </a:rPr>
              <a:t>være medisinsk begrunnet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(Våpenloven)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4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Rus og ulykker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Nordisk prosjekt 2001-2002, alle trafikkdrepte undersøkt  toksikologisk.(n:1233)</a:t>
            </a:r>
          </a:p>
          <a:p>
            <a:r>
              <a:rPr lang="nb-NO" dirty="0" smtClean="0"/>
              <a:t>Alle drepte: 42% funn av ett eller flere stoffer.</a:t>
            </a:r>
          </a:p>
          <a:p>
            <a:r>
              <a:rPr lang="nb-NO" dirty="0" smtClean="0"/>
              <a:t>Ett-kjøretøyulykker: 60% funn.  30% alkohol, 19% narkotika eller medikamenter, 11% kombinasjon.</a:t>
            </a:r>
          </a:p>
          <a:p>
            <a:r>
              <a:rPr lang="nb-NO" dirty="0" smtClean="0"/>
              <a:t>Av de med legemidler : 41% benzo, 16% </a:t>
            </a:r>
            <a:r>
              <a:rPr lang="nb-NO" dirty="0" err="1" smtClean="0"/>
              <a:t>antidepr</a:t>
            </a:r>
            <a:r>
              <a:rPr lang="nb-NO" dirty="0" smtClean="0"/>
              <a:t>., 4% antipsykotika.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30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162800" cy="685800"/>
          </a:xfrm>
        </p:spPr>
        <p:txBody>
          <a:bodyPr/>
          <a:lstStyle/>
          <a:p>
            <a:r>
              <a:rPr lang="nb-NO" dirty="0" smtClean="0"/>
              <a:t>Vegtrafikklovens paragraf 21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nb-NO" sz="2800" i="1" dirty="0"/>
              <a:t>Alminnelige plikter</a:t>
            </a:r>
            <a:r>
              <a:rPr lang="nb-NO" sz="2800" i="1" dirty="0" smtClean="0"/>
              <a:t>.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nb-NO" sz="2800" dirty="0" smtClean="0"/>
              <a:t>Ingen </a:t>
            </a:r>
            <a:r>
              <a:rPr lang="nb-NO" sz="2800" dirty="0"/>
              <a:t>må føre eller forsøke å føre kjøretøy når han er i en slik tilstand at han ikke kan anses skikket til å kjøre på trygg måte, hva enten dette har sin årsak i at han er påvirket av alkohol eller annet berusende eller bedøvende middel, eller i at han er syk, svekket, sliten eller trett, eller skyldes andre omstendigheter</a:t>
            </a:r>
          </a:p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13259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Meldeplikten, </a:t>
            </a:r>
            <a:r>
              <a:rPr lang="nb-NO" smtClean="0"/>
              <a:t>helsepersonelllovens</a:t>
            </a:r>
            <a:r>
              <a:rPr lang="nb-NO" dirty="0" smtClean="0"/>
              <a:t> par 34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Lege</a:t>
            </a:r>
            <a:r>
              <a:rPr lang="nb-NO" dirty="0"/>
              <a:t>, psykolog eller optiker som finner at en pasient med førerkort for motorvogn eller sertifikat for luftfartøy, ikke oppfyller de helsemessige kravene som stilles, skal oppfordre pasienten til å innlevere førerkortet eller sertifikatet. Dersom pasientens helsetilstand antas ikke å være kortvarig, skal helsepersonell som nevnt gi melding til offentlige myndigheter etter nærmere regler fastsatt av departementet i forskrift.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416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Meldeforskriften ( fra legeloven)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Clr>
                <a:srgbClr val="FF9933"/>
              </a:buClr>
              <a:buSzPct val="80000"/>
              <a:buFont typeface="Wingdings" pitchFamily="2" charset="2"/>
              <a:buChar char="n"/>
            </a:pPr>
            <a:r>
              <a:rPr lang="nb-NO" altLang="nb-NO" sz="2400" dirty="0">
                <a:solidFill>
                  <a:srgbClr val="0070C0"/>
                </a:solidFill>
              </a:rPr>
              <a:t>2. Dersom legen antar at innehaver av førerkort har en midlertidig helsesvekkelse som ikke vil vare ut over 6 måneder, skal han gjøre vedkommende oppmerksom på at han ifølge førerkortforskriftenes § 11 a ikke har lov til å føre motorvogn. </a:t>
            </a:r>
          </a:p>
          <a:p>
            <a:pPr marL="342900" lvl="3" indent="-342900">
              <a:buClr>
                <a:srgbClr val="FF9933"/>
              </a:buClr>
              <a:buSzPct val="80000"/>
              <a:buFont typeface="Wingdings" pitchFamily="2" charset="2"/>
              <a:buChar char="n"/>
            </a:pPr>
            <a:r>
              <a:rPr lang="nb-NO" altLang="nb-NO" sz="2400" dirty="0">
                <a:solidFill>
                  <a:srgbClr val="0070C0"/>
                </a:solidFill>
              </a:rPr>
              <a:t>3. Dersom legen finner at innehaver av førerkort har en varig helsesvekkelse som gjør det uforsvarlig at han fortsetter å kjøre motorvogn i de(n) klasse(r) førerkortet gjelder for, eller har en midlertidig helsesvekkelse som medfører dette for en periode av 6 måneder eller mer, skal legen gi skriftlig advarsel til innehaveren om forholdet</a:t>
            </a:r>
          </a:p>
          <a:p>
            <a:endParaRPr lang="nb-N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Legen, behandler og sakkyndig.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Utfordrende </a:t>
            </a:r>
            <a:r>
              <a:rPr lang="nb-NO" dirty="0" smtClean="0"/>
              <a:t>dobbeltrolle</a:t>
            </a:r>
          </a:p>
          <a:p>
            <a:r>
              <a:rPr lang="nb-NO" dirty="0" smtClean="0"/>
              <a:t>Individets behov-samfunnets interesser</a:t>
            </a:r>
            <a:endParaRPr lang="nb-NO" dirty="0" smtClean="0"/>
          </a:p>
          <a:p>
            <a:r>
              <a:rPr lang="nb-NO" dirty="0"/>
              <a:t>§ 15.</a:t>
            </a:r>
            <a:r>
              <a:rPr lang="nb-NO" i="1" dirty="0"/>
              <a:t>Krav til attester, erklæringer o.l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Den </a:t>
            </a:r>
            <a:r>
              <a:rPr lang="nb-NO" dirty="0"/>
              <a:t>som utsteder attest, erklæring o.l. skal være varsom, nøyaktig og </a:t>
            </a:r>
            <a:r>
              <a:rPr lang="nb-NO" dirty="0" smtClean="0"/>
              <a:t>objektiv</a:t>
            </a:r>
            <a:endParaRPr lang="nb-NO" dirty="0"/>
          </a:p>
          <a:p>
            <a:r>
              <a:rPr lang="nb-NO" dirty="0" smtClean="0"/>
              <a:t>Lege kan ikke søke for pasienten, kan ikke opptre både som advokat og sakkyndig.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709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 vedlegg til førerkortforskriften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 vært under utarbeiding over lengre tid, det er skrevet fra direktoratet at den skal innføres fra 1.7.2016.</a:t>
            </a:r>
          </a:p>
          <a:p>
            <a:r>
              <a:rPr lang="nb-NO" dirty="0" smtClean="0"/>
              <a:t>Hovedprinsippet har vært at der det i dagens regelverk er gitt dispensasjon fra Fylkesmannen, skal nå behandlende lege kunne si at krav er </a:t>
            </a:r>
            <a:r>
              <a:rPr lang="nb-NO" dirty="0" smtClean="0"/>
              <a:t>oppfylt</a:t>
            </a:r>
            <a:r>
              <a:rPr lang="nb-NO" dirty="0" smtClean="0"/>
              <a:t>, men med begrensning i varighet og vilkår for senere fornying.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26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Ved dispensasjon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Førers behov skal ikke tillegges vekt.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71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En </a:t>
            </a:r>
            <a:r>
              <a:rPr lang="nb-NO" dirty="0" smtClean="0"/>
              <a:t>manisk </a:t>
            </a:r>
            <a:r>
              <a:rPr lang="nb-NO" dirty="0" smtClean="0"/>
              <a:t>episode (gruppe1)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>
              <a:solidFill>
                <a:srgbClr val="000000"/>
              </a:solidFill>
              <a:latin typeface="Calibri"/>
            </a:endParaRPr>
          </a:p>
          <a:p>
            <a:r>
              <a:rPr lang="nb-NO" i="1" dirty="0" smtClean="0">
                <a:solidFill>
                  <a:srgbClr val="0070C0"/>
                </a:solidFill>
                <a:latin typeface="Calibri"/>
              </a:rPr>
              <a:t>Helsekrav </a:t>
            </a:r>
            <a:r>
              <a:rPr lang="nb-NO" i="1" dirty="0">
                <a:solidFill>
                  <a:srgbClr val="0070C0"/>
                </a:solidFill>
                <a:latin typeface="Calibri"/>
              </a:rPr>
              <a:t>oppfylt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etter vurdering av relevant spesialist ved</a:t>
            </a:r>
            <a:endParaRPr lang="nb-NO" dirty="0">
              <a:solidFill>
                <a:srgbClr val="0070C0"/>
              </a:solidFill>
              <a:latin typeface="Calibri"/>
            </a:endParaRPr>
          </a:p>
          <a:p>
            <a:r>
              <a:rPr lang="nb-NO" i="1" dirty="0">
                <a:solidFill>
                  <a:srgbClr val="0070C0"/>
                </a:solidFill>
                <a:latin typeface="Calibri"/>
              </a:rPr>
              <a:t>a) stabil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tilstand uten </a:t>
            </a:r>
            <a:r>
              <a:rPr lang="nb-NO" i="1" dirty="0">
                <a:solidFill>
                  <a:srgbClr val="0070C0"/>
                </a:solidFill>
                <a:latin typeface="Calibri"/>
              </a:rPr>
              <a:t>maniske episoder i tre måneder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( 1 år gruppe 2 og 2 år gruppe 3)</a:t>
            </a:r>
            <a:endParaRPr lang="nb-NO" dirty="0">
              <a:solidFill>
                <a:srgbClr val="0070C0"/>
              </a:solidFill>
              <a:latin typeface="Calibri"/>
            </a:endParaRPr>
          </a:p>
          <a:p>
            <a:r>
              <a:rPr lang="nb-NO" i="1" dirty="0">
                <a:solidFill>
                  <a:srgbClr val="0070C0"/>
                </a:solidFill>
                <a:latin typeface="Calibri"/>
              </a:rPr>
              <a:t>b) god etterlevelse og oppfølging fra pasienten </a:t>
            </a:r>
            <a:endParaRPr lang="nb-NO" dirty="0">
              <a:solidFill>
                <a:srgbClr val="0070C0"/>
              </a:solidFill>
              <a:latin typeface="Calibri"/>
            </a:endParaRPr>
          </a:p>
          <a:p>
            <a:r>
              <a:rPr lang="nb-NO" i="1" dirty="0">
                <a:solidFill>
                  <a:srgbClr val="0070C0"/>
                </a:solidFill>
                <a:latin typeface="Calibri"/>
              </a:rPr>
              <a:t>c) ingen bivirkninger av legemidler i forhold til trafikksikkerhet og </a:t>
            </a:r>
            <a:endParaRPr lang="nb-NO" dirty="0">
              <a:solidFill>
                <a:srgbClr val="0070C0"/>
              </a:solidFill>
              <a:latin typeface="Calibri"/>
            </a:endParaRPr>
          </a:p>
          <a:p>
            <a:r>
              <a:rPr lang="nb-NO" i="1" dirty="0">
                <a:solidFill>
                  <a:srgbClr val="0070C0"/>
                </a:solidFill>
                <a:latin typeface="Calibri"/>
              </a:rPr>
              <a:t>d) god </a:t>
            </a:r>
            <a:r>
              <a:rPr lang="nb-NO" i="1" dirty="0" smtClean="0">
                <a:solidFill>
                  <a:srgbClr val="0070C0"/>
                </a:solidFill>
                <a:latin typeface="Calibri"/>
              </a:rPr>
              <a:t>sykdomsinnsikt.</a:t>
            </a:r>
          </a:p>
          <a:p>
            <a:r>
              <a:rPr lang="nb-NO" i="1" dirty="0" smtClean="0">
                <a:solidFill>
                  <a:srgbClr val="0070C0"/>
                </a:solidFill>
                <a:latin typeface="Calibri"/>
              </a:rPr>
              <a:t>2 års varighet, før vanlig varighet.</a:t>
            </a:r>
            <a:endParaRPr lang="nb-NO" i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68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Flere maniske episoder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Stabil tilstand uten maniske episoder i 6 </a:t>
            </a:r>
            <a:r>
              <a:rPr lang="nb-NO" dirty="0" err="1" smtClean="0"/>
              <a:t>mnd</a:t>
            </a:r>
            <a:r>
              <a:rPr lang="nb-NO" dirty="0" smtClean="0"/>
              <a:t> (gruppe 1), </a:t>
            </a:r>
            <a:r>
              <a:rPr lang="nb-NO" dirty="0" smtClean="0"/>
              <a:t>3 år </a:t>
            </a:r>
            <a:r>
              <a:rPr lang="nb-NO" dirty="0" smtClean="0"/>
              <a:t>gruppe 2 og 3.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2203490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1">
  <a:themeElements>
    <a:clrScheme name="fylkesmann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ylkesmann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ylkesmann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lkesmann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lkesmann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lkesmann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lkesmann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lkesmann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lkesmann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926</Words>
  <Application>Microsoft Office PowerPoint</Application>
  <PresentationFormat>Skjermfremvisning (4:3)</PresentationFormat>
  <Paragraphs>80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6_Tema1</vt:lpstr>
      <vt:lpstr>        Førerkortforskriftens helsekrav</vt:lpstr>
      <vt:lpstr>Vegtrafikklovens paragraf 21</vt:lpstr>
      <vt:lpstr>Meldeplikten, helsepersonelllovens par 34</vt:lpstr>
      <vt:lpstr>Meldeforskriften ( fra legeloven)</vt:lpstr>
      <vt:lpstr>Legen, behandler og sakkyndig.</vt:lpstr>
      <vt:lpstr>Nytt vedlegg til førerkortforskriften</vt:lpstr>
      <vt:lpstr>Ved dispensasjon</vt:lpstr>
      <vt:lpstr>            En manisk episode (gruppe1)</vt:lpstr>
      <vt:lpstr>Flere maniske episoder</vt:lpstr>
      <vt:lpstr>Schizofreni</vt:lpstr>
      <vt:lpstr>Rusmidler og legemidler, 3 ulike regler aktuell:</vt:lpstr>
      <vt:lpstr>§ 38-Alkohol</vt:lpstr>
      <vt:lpstr>Benzodiazepiner og lignende legemidler</vt:lpstr>
      <vt:lpstr>Opoider ved kroniske smerter.</vt:lpstr>
      <vt:lpstr>PowerPoint-presentasjon</vt:lpstr>
      <vt:lpstr>Melding om ikke oppfylte helsekrav</vt:lpstr>
      <vt:lpstr>Rus og ulykker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Førerkortforskriftens helsekrav</dc:title>
  <dc:creator>Skarsaune, Knut Erik</dc:creator>
  <cp:lastModifiedBy>Skarsaune, Knut Erik</cp:lastModifiedBy>
  <cp:revision>18</cp:revision>
  <dcterms:created xsi:type="dcterms:W3CDTF">2016-02-25T07:09:48Z</dcterms:created>
  <dcterms:modified xsi:type="dcterms:W3CDTF">2016-03-04T08:50:57Z</dcterms:modified>
</cp:coreProperties>
</file>